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5" r:id="rId2"/>
    <p:sldId id="314" r:id="rId3"/>
    <p:sldId id="362" r:id="rId4"/>
    <p:sldId id="344" r:id="rId5"/>
    <p:sldId id="345" r:id="rId6"/>
    <p:sldId id="349" r:id="rId7"/>
    <p:sldId id="350" r:id="rId8"/>
    <p:sldId id="339" r:id="rId9"/>
    <p:sldId id="351" r:id="rId10"/>
    <p:sldId id="352" r:id="rId11"/>
    <p:sldId id="346" r:id="rId12"/>
    <p:sldId id="354" r:id="rId13"/>
    <p:sldId id="356" r:id="rId14"/>
    <p:sldId id="357" r:id="rId15"/>
    <p:sldId id="347" r:id="rId16"/>
    <p:sldId id="359" r:id="rId17"/>
    <p:sldId id="361" r:id="rId18"/>
    <p:sldId id="323" r:id="rId19"/>
    <p:sldId id="343" r:id="rId20"/>
    <p:sldId id="319" r:id="rId21"/>
    <p:sldId id="358" r:id="rId22"/>
    <p:sldId id="360" r:id="rId23"/>
    <p:sldId id="348" r:id="rId24"/>
    <p:sldId id="364" r:id="rId25"/>
    <p:sldId id="36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0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5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8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卞证 </a:t>
            </a:r>
            <a:r>
              <a:rPr lang="en-US" altLang="zh-CN" sz="1600" b="1" dirty="0">
                <a:solidFill>
                  <a:schemeClr val="bg1"/>
                </a:solidFill>
              </a:rPr>
              <a:t>Zheng </a:t>
            </a:r>
            <a:r>
              <a:rPr lang="en-US" altLang="zh-CN" sz="1600" b="1" dirty="0" err="1">
                <a:solidFill>
                  <a:schemeClr val="bg1"/>
                </a:solidFill>
              </a:rPr>
              <a:t>Bian</a:t>
            </a:r>
            <a:r>
              <a:rPr lang="zh-CN" altLang="en-US" sz="1600" b="1" dirty="0">
                <a:solidFill>
                  <a:schemeClr val="bg1"/>
                </a:solidFill>
              </a:rPr>
              <a:t>   向昕昊</a:t>
            </a:r>
            <a:r>
              <a:rPr lang="en-US" altLang="zh-CN" sz="1600" b="1" dirty="0" err="1">
                <a:solidFill>
                  <a:schemeClr val="bg1"/>
                </a:solidFill>
              </a:rPr>
              <a:t>Xinhao</a:t>
            </a:r>
            <a:r>
              <a:rPr lang="en-US" altLang="zh-CN" sz="1600" b="1" dirty="0">
                <a:solidFill>
                  <a:schemeClr val="bg1"/>
                </a:solidFill>
              </a:rPr>
              <a:t> Xiang</a:t>
            </a:r>
            <a:r>
              <a:rPr lang="zh-CN" altLang="en-US" sz="1600" b="1" dirty="0">
                <a:solidFill>
                  <a:schemeClr val="bg1"/>
                </a:solidFill>
              </a:rPr>
              <a:t>  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b="1" dirty="0">
                <a:solidFill>
                  <a:schemeClr val="bg1"/>
                </a:solidFill>
              </a:rPr>
              <a:t>徐天元 </a:t>
            </a:r>
            <a:r>
              <a:rPr lang="en-US" altLang="zh-CN" sz="1600" b="1" dirty="0" err="1">
                <a:solidFill>
                  <a:schemeClr val="bg1"/>
                </a:solidFill>
              </a:rPr>
              <a:t>Tianyuan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Xv</a:t>
            </a:r>
            <a:r>
              <a:rPr lang="zh-CN" altLang="en-US" sz="1600" b="1" dirty="0">
                <a:solidFill>
                  <a:schemeClr val="bg1"/>
                </a:solidFill>
              </a:rPr>
              <a:t> 林傲 </a:t>
            </a:r>
            <a:r>
              <a:rPr lang="en-US" altLang="zh-CN" sz="1600" b="1" dirty="0" err="1">
                <a:solidFill>
                  <a:schemeClr val="bg1"/>
                </a:solidFill>
              </a:rPr>
              <a:t>Ao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lin</a:t>
            </a:r>
            <a:r>
              <a:rPr lang="zh-CN" altLang="en-US" sz="1600" b="1" dirty="0">
                <a:solidFill>
                  <a:schemeClr val="bg1"/>
                </a:solidFill>
              </a:rPr>
              <a:t> 孙斌贤 </a:t>
            </a:r>
            <a:r>
              <a:rPr lang="en-US" altLang="zh-CN" sz="1600" b="1" dirty="0" err="1">
                <a:solidFill>
                  <a:schemeClr val="bg1"/>
                </a:solidFill>
              </a:rPr>
              <a:t>Bingxian</a:t>
            </a:r>
            <a:r>
              <a:rPr lang="en-US" altLang="zh-CN" sz="1600" b="1" dirty="0">
                <a:solidFill>
                  <a:schemeClr val="bg1"/>
                </a:solidFill>
              </a:rPr>
              <a:t> Sun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556F-073D-4CB2-87B7-E362B16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EB768-80E7-43DA-8EE0-825B5B4A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6481" cy="4351338"/>
          </a:xfrm>
        </p:spPr>
        <p:txBody>
          <a:bodyPr/>
          <a:lstStyle/>
          <a:p>
            <a:r>
              <a:rPr lang="en-US" altLang="zh-CN" dirty="0"/>
              <a:t>How to use Unity to develop a game</a:t>
            </a:r>
          </a:p>
          <a:p>
            <a:r>
              <a:rPr lang="en-US" altLang="zh-CN" dirty="0"/>
              <a:t>How to construct the server part and client part respectively</a:t>
            </a:r>
          </a:p>
          <a:p>
            <a:r>
              <a:rPr lang="en-US" altLang="zh-CN" dirty="0"/>
              <a:t>How to do testing for a game</a:t>
            </a:r>
          </a:p>
          <a:p>
            <a:r>
              <a:rPr lang="en-US" altLang="zh-CN" dirty="0"/>
              <a:t>How to use OO design pattern and refactor methods to make codes beautiful</a:t>
            </a:r>
          </a:p>
          <a:p>
            <a:r>
              <a:rPr lang="en-US" altLang="zh-CN" dirty="0"/>
              <a:t>How to play </a:t>
            </a:r>
            <a:r>
              <a:rPr lang="en-US" altLang="zh-CN" dirty="0" err="1"/>
              <a:t>Majiang</a:t>
            </a:r>
            <a:r>
              <a:rPr lang="en-US" altLang="zh-CN" dirty="0"/>
              <a:t> 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0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68893-24BF-465D-A269-47126332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BED16-97F1-4EEA-8F14-3CFE752E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Finish the task on time according to the plan</a:t>
            </a:r>
          </a:p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66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 and APIs</a:t>
            </a:r>
          </a:p>
          <a:p>
            <a:r>
              <a:rPr lang="en-US" altLang="zh-CN" sz="2400" dirty="0"/>
              <a:t>Art materials collection</a:t>
            </a:r>
          </a:p>
          <a:p>
            <a:r>
              <a:rPr lang="en-US" altLang="zh-CN" sz="2400" dirty="0"/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11.21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Implement the game logic with </a:t>
            </a:r>
            <a:r>
              <a:rPr lang="en-US" altLang="zh-CN" sz="2400" b="1" dirty="0"/>
              <a:t>OO pattern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Send complete data at the end of </a:t>
            </a:r>
            <a:r>
              <a:rPr lang="en-US" altLang="zh-CN" dirty="0" err="1"/>
              <a:t>commu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813837" y="2979378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CBC97C9-E8A8-4B25-B5A8-4BFB5E3E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90" y="-220824"/>
            <a:ext cx="8995312" cy="96312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Finish the task on time according to the plan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741998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39" y="1781299"/>
            <a:ext cx="11681361" cy="25650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A player’s story:</a:t>
            </a:r>
          </a:p>
          <a:p>
            <a:pPr marL="0" indent="0">
              <a:buNone/>
            </a:pPr>
            <a:r>
              <a:rPr lang="en-US" altLang="zh-CN" dirty="0"/>
              <a:t>&gt; At first a player do not have any department skills</a:t>
            </a:r>
          </a:p>
          <a:p>
            <a:pPr marL="0" indent="0">
              <a:buNone/>
            </a:pPr>
            <a:r>
              <a:rPr lang="en-US" altLang="zh-CN" dirty="0"/>
              <a:t>&gt; Earn money by playing</a:t>
            </a:r>
          </a:p>
          <a:p>
            <a:pPr marL="0" indent="0">
              <a:buNone/>
            </a:pPr>
            <a:r>
              <a:rPr lang="en-US" altLang="zh-CN" dirty="0"/>
              <a:t>&gt; Having enough money, he can by a department skill</a:t>
            </a:r>
          </a:p>
          <a:p>
            <a:pPr marL="0" indent="0">
              <a:buNone/>
            </a:pPr>
            <a:r>
              <a:rPr lang="en-US" altLang="zh-CN" dirty="0"/>
              <a:t>&gt; He can by more department skills, although needs more than the normal price</a:t>
            </a:r>
          </a:p>
        </p:txBody>
      </p:sp>
    </p:spTree>
    <p:extLst>
      <p:ext uri="{BB962C8B-B14F-4D97-AF65-F5344CB8AC3E}">
        <p14:creationId xmlns:p14="http://schemas.microsoft.com/office/powerpoint/2010/main" val="117846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Overfulfilled our teacher's advice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fontScale="925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Math:(</a:t>
            </a:r>
            <a:r>
              <a:rPr lang="zh-CN" altLang="en-US" dirty="0"/>
              <a:t>寄生种子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750849" y="3388963"/>
            <a:ext cx="55267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Chemistry:(</a:t>
            </a:r>
            <a:r>
              <a:rPr lang="zh-CN" altLang="en-US" sz="2800" dirty="0"/>
              <a:t>丹珠回春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Throw one more card and take one more card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407080-2751-4DD0-BAA1-8F7EDC66ED04}"/>
              </a:ext>
            </a:extLst>
          </p:cNvPr>
          <p:cNvSpPr/>
          <p:nvPr/>
        </p:nvSpPr>
        <p:spPr>
          <a:xfrm>
            <a:off x="750848" y="4875765"/>
            <a:ext cx="80131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Computer Science:(</a:t>
            </a:r>
            <a:r>
              <a:rPr lang="zh-CN" altLang="en-US" sz="2800" dirty="0"/>
              <a:t>大佬讲话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Can throw a card which cannot be Chi, Peng, Gang, Hu or any other operation for other players.</a:t>
            </a:r>
          </a:p>
        </p:txBody>
      </p:sp>
    </p:spTree>
    <p:extLst>
      <p:ext uri="{BB962C8B-B14F-4D97-AF65-F5344CB8AC3E}">
        <p14:creationId xmlns:p14="http://schemas.microsoft.com/office/powerpoint/2010/main" val="91908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037EE-B9A2-4E2B-8569-9C3018F9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335F9-E732-4456-95BA-D815DD698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3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5903DD-891F-4AA9-880C-5B95F787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9DC673-E78A-4D76-B4B6-0A4116E1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398" y="2211658"/>
            <a:ext cx="2287801" cy="2039955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The class diagram generated based on the real code</a:t>
            </a:r>
            <a:br>
              <a:rPr lang="en-US" altLang="zh-CN" sz="2400" b="1" dirty="0"/>
            </a:br>
            <a:r>
              <a:rPr lang="en-US" altLang="zh-CN" sz="2400" b="1" dirty="0"/>
              <a:t>---by midterm</a:t>
            </a:r>
            <a:endParaRPr lang="zh-CN" altLang="en-US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6ABD09-CC20-4B04-9055-942062B0059F}"/>
              </a:ext>
            </a:extLst>
          </p:cNvPr>
          <p:cNvSpPr/>
          <p:nvPr/>
        </p:nvSpPr>
        <p:spPr>
          <a:xfrm>
            <a:off x="2601271" y="222725"/>
            <a:ext cx="4884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GREAT structure of our code</a:t>
            </a:r>
          </a:p>
        </p:txBody>
      </p:sp>
    </p:spTree>
    <p:extLst>
      <p:ext uri="{BB962C8B-B14F-4D97-AF65-F5344CB8AC3E}">
        <p14:creationId xmlns:p14="http://schemas.microsoft.com/office/powerpoint/2010/main" val="137228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2CABB5-CEB4-4901-A925-350E94988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127"/>
            <a:ext cx="12099885" cy="626687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54C09-CDB0-4C39-A15E-04E707D7FE24}"/>
              </a:ext>
            </a:extLst>
          </p:cNvPr>
          <p:cNvSpPr txBox="1"/>
          <p:nvPr/>
        </p:nvSpPr>
        <p:spPr>
          <a:xfrm>
            <a:off x="10326255" y="4165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53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C37F96-C70C-4240-B345-1468B8BA9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0" y="60751"/>
            <a:ext cx="5182530" cy="4024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4295AF-0163-4B21-8101-56FEBCA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14" y="182136"/>
            <a:ext cx="4685371" cy="1325563"/>
          </a:xfrm>
        </p:spPr>
        <p:txBody>
          <a:bodyPr/>
          <a:lstStyle/>
          <a:p>
            <a:r>
              <a:rPr lang="en-US" altLang="zh-CN" dirty="0"/>
              <a:t>The design patterns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DDD1-41E9-4AF5-B359-47F4DA1F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737" y="1557996"/>
            <a:ext cx="10515600" cy="4351338"/>
          </a:xfrm>
        </p:spPr>
        <p:txBody>
          <a:bodyPr/>
          <a:lstStyle/>
          <a:p>
            <a:r>
              <a:rPr lang="en-US" altLang="zh-CN" dirty="0"/>
              <a:t>Factory pattern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Singleton Pattern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F8E17-0C7E-42A8-AC11-E02A9BF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95" y="4085064"/>
            <a:ext cx="6055603" cy="2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FE7655-B562-4AD2-B106-6CE5503C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625"/>
            <a:ext cx="61984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2736C7-0033-4578-AFAF-6587BBA5E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99986"/>
            <a:ext cx="6659418" cy="42580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98BF69-0E9B-4CCC-AF7F-63C7419ED513}"/>
              </a:ext>
            </a:extLst>
          </p:cNvPr>
          <p:cNvSpPr/>
          <p:nvPr/>
        </p:nvSpPr>
        <p:spPr>
          <a:xfrm>
            <a:off x="2258718" y="979056"/>
            <a:ext cx="3135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Observer Pattern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42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2AF2-3A55-48B3-BAA8-9964B400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41" y="2631300"/>
            <a:ext cx="10515600" cy="1325563"/>
          </a:xfrm>
        </p:spPr>
        <p:txBody>
          <a:bodyPr/>
          <a:lstStyle/>
          <a:p>
            <a:r>
              <a:rPr lang="en-US" altLang="zh-CN" dirty="0"/>
              <a:t>Let’s first enjoy the game!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12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8C9AF0-4CD7-4769-B501-E6C26BD5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299"/>
            <a:ext cx="5854391" cy="3418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3743F-1BB1-4D4A-971D-A43B0D28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41" y="779604"/>
            <a:ext cx="6326459" cy="3505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6467330" y="4974652"/>
            <a:ext cx="53191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Throw one more card and take one more card</a:t>
            </a:r>
          </a:p>
        </p:txBody>
      </p:sp>
    </p:spTree>
    <p:extLst>
      <p:ext uri="{BB962C8B-B14F-4D97-AF65-F5344CB8AC3E}">
        <p14:creationId xmlns:p14="http://schemas.microsoft.com/office/powerpoint/2010/main" val="108670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F813-510A-4189-88A7-523265DC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 structure of our code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673E78-EF81-436D-9848-EE2A9F9D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7" y="1569308"/>
            <a:ext cx="6858983" cy="4923567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B549AB-8F76-412E-84ED-550E28DC3238}"/>
              </a:ext>
            </a:extLst>
          </p:cNvPr>
          <p:cNvSpPr txBox="1"/>
          <p:nvPr/>
        </p:nvSpPr>
        <p:spPr>
          <a:xfrm>
            <a:off x="8303741" y="210064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After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540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F0F267C-46EB-4490-842A-F6AA7DCD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9278" cy="3455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DED23-DF86-4EC2-9008-38DB9D223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76" y="27193"/>
            <a:ext cx="7771428" cy="34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C16AB6-B609-4065-B509-EA97E82E5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71"/>
            <a:ext cx="6352381" cy="3371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D07763-9DE4-4125-A116-A06979C2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33" y="3524667"/>
            <a:ext cx="5085714" cy="3333333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179AC4-87F1-4C1D-B2B1-E7C7F1065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18" y="4105446"/>
            <a:ext cx="2314286" cy="126666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70B0A9-032E-48E9-B328-57B29F5E7EFC}"/>
              </a:ext>
            </a:extLst>
          </p:cNvPr>
          <p:cNvSpPr txBox="1"/>
          <p:nvPr/>
        </p:nvSpPr>
        <p:spPr>
          <a:xfrm rot="20376501">
            <a:off x="1804590" y="306108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Before refactor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202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A1536-A042-4967-8642-9459E3E2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116"/>
            <a:ext cx="10515600" cy="1325563"/>
          </a:xfrm>
        </p:spPr>
        <p:txBody>
          <a:bodyPr/>
          <a:lstStyle/>
          <a:p>
            <a:r>
              <a:rPr lang="en-US" altLang="zh-CN" dirty="0"/>
              <a:t>NOT ECONOMIC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F8E09-5895-443C-99E9-046045F6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" y="1456171"/>
            <a:ext cx="10515600" cy="4351338"/>
          </a:xfrm>
        </p:spPr>
        <p:txBody>
          <a:bodyPr/>
          <a:lstStyle/>
          <a:p>
            <a:r>
              <a:rPr lang="en-US" altLang="zh-CN" dirty="0"/>
              <a:t>Renting servers, UI costs a lot of money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C7DAE3-E518-4F89-9657-AECDF390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3" y="2391188"/>
            <a:ext cx="8645237" cy="44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12939" y="1912455"/>
            <a:ext cx="39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Design the rules of the game</a:t>
            </a:r>
          </a:p>
          <a:p>
            <a:r>
              <a:rPr lang="en-US" altLang="zh-CN" sz="2000" dirty="0"/>
              <a:t>Provide art and music resource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Network framework</a:t>
            </a:r>
          </a:p>
          <a:p>
            <a:r>
              <a:rPr lang="en-US" altLang="zh-CN" sz="2000" dirty="0"/>
              <a:t>Server-end logic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848916" y="3349080"/>
            <a:ext cx="3964307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Client-end logic</a:t>
            </a:r>
          </a:p>
          <a:p>
            <a:r>
              <a:rPr lang="en-US" altLang="zh-CN" dirty="0"/>
              <a:t>Prepare for the Pre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6588" y="4717662"/>
            <a:ext cx="440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Login in function</a:t>
            </a:r>
          </a:p>
          <a:p>
            <a:r>
              <a:rPr lang="en-US" altLang="zh-CN" sz="2000" dirty="0"/>
              <a:t>UI design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52203" y="4708170"/>
            <a:ext cx="448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Solve technical problems</a:t>
            </a:r>
          </a:p>
          <a:p>
            <a:r>
              <a:rPr lang="en-US" altLang="zh-CN" sz="2000" dirty="0"/>
              <a:t>Client-end logic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40" y="65682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0F443A-83DC-4FAE-9EDA-AF38A5263500}"/>
              </a:ext>
            </a:extLst>
          </p:cNvPr>
          <p:cNvSpPr txBox="1"/>
          <p:nvPr/>
        </p:nvSpPr>
        <p:spPr>
          <a:xfrm>
            <a:off x="1780489" y="6071164"/>
            <a:ext cx="595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 All members write documents of their own code part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370744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25F955-7B2B-4926-BA77-F769E3AB6F4A}"/>
              </a:ext>
            </a:extLst>
          </p:cNvPr>
          <p:cNvSpPr/>
          <p:nvPr/>
        </p:nvSpPr>
        <p:spPr>
          <a:xfrm>
            <a:off x="2613889" y="512807"/>
            <a:ext cx="60036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24292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曲指搓麻二十春，观看输赢乱纷纷。静中悟得阴阳理，闲暇闲心源是真。</a:t>
            </a: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preparatory 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the opening report 2019.10.9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36939" y="1951044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35494" y="425198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608725" y="1082099"/>
            <a:ext cx="384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game rule and APIs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Art materials collection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Established a network frame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prophase:</a:t>
            </a:r>
            <a:endParaRPr lang="zh-CN" altLang="zh-CN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(before 11.21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zh-CN" altLang="zh-CN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Implement the game logic with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</a:rPr>
              <a:t>OO pattern</a:t>
            </a:r>
          </a:p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so that the whole game can run.</a:t>
            </a:r>
            <a:endParaRPr lang="zh-CN" altLang="zh-C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12.26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897636" y="4968826"/>
            <a:ext cx="5772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Combine the PVP mode and PVE mode</a:t>
            </a:r>
          </a:p>
          <a:p>
            <a:r>
              <a:rPr lang="en-US" altLang="zh-CN" sz="2400" dirty="0"/>
              <a:t>Focus on better UI</a:t>
            </a:r>
          </a:p>
          <a:p>
            <a:r>
              <a:rPr lang="en-US" altLang="zh-CN" sz="2400" dirty="0"/>
              <a:t>Combine with more arts and music materials</a:t>
            </a:r>
          </a:p>
          <a:p>
            <a:r>
              <a:rPr lang="en-US" altLang="zh-CN" sz="2400" dirty="0"/>
              <a:t>Shore + chat mode</a:t>
            </a:r>
          </a:p>
          <a:p>
            <a:r>
              <a:rPr lang="en-US" altLang="zh-CN" sz="2400" dirty="0"/>
              <a:t>Do some </a:t>
            </a:r>
            <a:r>
              <a:rPr lang="en-US" altLang="zh-CN" sz="2400" b="1" dirty="0"/>
              <a:t>refactoring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A0135DB-68F4-4088-A992-CA20498D561F}"/>
              </a:ext>
            </a:extLst>
          </p:cNvPr>
          <p:cNvSpPr/>
          <p:nvPr/>
        </p:nvSpPr>
        <p:spPr>
          <a:xfrm>
            <a:off x="4575315" y="5175415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555B2D-DBA5-48F9-8F3A-7217238D225F}"/>
              </a:ext>
            </a:extLst>
          </p:cNvPr>
          <p:cNvSpPr/>
          <p:nvPr/>
        </p:nvSpPr>
        <p:spPr>
          <a:xfrm>
            <a:off x="4571073" y="54972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A501E7-1171-4B74-B067-B2CF3E2A0BF9}"/>
              </a:ext>
            </a:extLst>
          </p:cNvPr>
          <p:cNvSpPr/>
          <p:nvPr/>
        </p:nvSpPr>
        <p:spPr>
          <a:xfrm>
            <a:off x="4569670" y="618897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6FF34B-6512-4D51-8312-0A2A69E0FA1A}"/>
              </a:ext>
            </a:extLst>
          </p:cNvPr>
          <p:cNvSpPr/>
          <p:nvPr/>
        </p:nvSpPr>
        <p:spPr>
          <a:xfrm>
            <a:off x="7813837" y="2249621"/>
            <a:ext cx="436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Communication between Client and server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3C35CC-3E34-46F7-9D5C-B857F5FC0B1B}"/>
              </a:ext>
            </a:extLst>
          </p:cNvPr>
          <p:cNvSpPr/>
          <p:nvPr/>
        </p:nvSpPr>
        <p:spPr>
          <a:xfrm>
            <a:off x="7813837" y="2484276"/>
            <a:ext cx="423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Interactive between server and database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2DB7E-8377-47B8-9BAF-66F3A7C63561}"/>
              </a:ext>
            </a:extLst>
          </p:cNvPr>
          <p:cNvSpPr/>
          <p:nvPr/>
        </p:nvSpPr>
        <p:spPr>
          <a:xfrm>
            <a:off x="7818325" y="2723366"/>
            <a:ext cx="424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Send complete data at the end of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</a:rPr>
              <a:t>commu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DA020D-3112-4EF0-A215-2284AA6CBEF6}"/>
              </a:ext>
            </a:extLst>
          </p:cNvPr>
          <p:cNvSpPr/>
          <p:nvPr/>
        </p:nvSpPr>
        <p:spPr>
          <a:xfrm>
            <a:off x="7783682" y="3027104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&gt; Sticky package, half package 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44E54A4-89FD-49CC-83C7-BE8B06FD305D}"/>
              </a:ext>
            </a:extLst>
          </p:cNvPr>
          <p:cNvSpPr/>
          <p:nvPr/>
        </p:nvSpPr>
        <p:spPr>
          <a:xfrm>
            <a:off x="4582879" y="657393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1121840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B7095-077A-4CC8-B4C6-9A26465C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5" y="627495"/>
            <a:ext cx="10515600" cy="1325563"/>
          </a:xfrm>
        </p:spPr>
        <p:txBody>
          <a:bodyPr/>
          <a:lstStyle/>
          <a:p>
            <a:r>
              <a:rPr lang="en-US" altLang="zh-CN" dirty="0"/>
              <a:t>An overview of our project: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7C4DC-4966-40DD-BA23-E7D2DE61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</a:p>
          <a:p>
            <a:r>
              <a:rPr lang="en-US" altLang="zh-CN" dirty="0"/>
              <a:t>FAST </a:t>
            </a:r>
          </a:p>
          <a:p>
            <a:r>
              <a:rPr lang="en-US" altLang="zh-CN" dirty="0"/>
              <a:t>GREAT</a:t>
            </a:r>
          </a:p>
          <a:p>
            <a:r>
              <a:rPr lang="en-US" altLang="zh-CN" dirty="0"/>
              <a:t>NOT ECONOMIC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7891E4-F649-40FA-ACC0-7033A445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2634095"/>
            <a:ext cx="7509164" cy="42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CBF13-31C4-43F2-A986-B972B877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FD20A-4F14-4933-A0DE-D130B7C4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</a:p>
          <a:p>
            <a:r>
              <a:rPr lang="en-US" altLang="zh-CN" dirty="0"/>
              <a:t>Many documents we have written</a:t>
            </a:r>
          </a:p>
          <a:p>
            <a:r>
              <a:rPr lang="en-US" altLang="zh-CN" dirty="0"/>
              <a:t>Many plans we have made</a:t>
            </a:r>
          </a:p>
          <a:p>
            <a:r>
              <a:rPr lang="en-US" altLang="zh-CN" dirty="0"/>
              <a:t>Many things we have learnt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0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40C2A-62B6-4779-965F-1758483B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0AF868-33B9-4BCC-82C5-2469DB69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5" y="932251"/>
            <a:ext cx="5852591" cy="59257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02A938-3308-4EFC-A902-C5BD302A322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69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AD5CE-A540-4565-9366-8F4C86FF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functions we have implemented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71CF22-8663-41CB-8AA1-45B43C9C0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6" y="1258817"/>
            <a:ext cx="6431486" cy="54006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363A6-4FA5-468C-90DE-8ED1620C01D1}"/>
              </a:ext>
            </a:extLst>
          </p:cNvPr>
          <p:cNvSpPr txBox="1"/>
          <p:nvPr/>
        </p:nvSpPr>
        <p:spPr>
          <a:xfrm>
            <a:off x="9367024" y="2642839"/>
            <a:ext cx="255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</a:p>
          <a:p>
            <a:r>
              <a:rPr lang="en-US" altLang="zh-CN" dirty="0"/>
              <a:t>Donate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85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169E1E-4116-4B1B-BFFF-571CD2BC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22" y="1146084"/>
            <a:ext cx="8326939" cy="571191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5CE7E-0C5E-4C4C-BB57-7BED9756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88" y="0"/>
            <a:ext cx="7119423" cy="507478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028EC5-CE5D-455D-A8C8-55BDCD1B5D97}"/>
              </a:ext>
            </a:extLst>
          </p:cNvPr>
          <p:cNvSpPr/>
          <p:nvPr/>
        </p:nvSpPr>
        <p:spPr>
          <a:xfrm>
            <a:off x="8689034" y="336678"/>
            <a:ext cx="401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Many documents we have written</a:t>
            </a:r>
            <a:endParaRPr lang="zh-CN" altLang="en-US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587A3-8254-4BFA-A1BD-CF60B294D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47" y="1954229"/>
            <a:ext cx="8214324" cy="49037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B1A0CA-91E3-433A-A9C4-6790B704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8" y="1581448"/>
            <a:ext cx="5565632" cy="50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E586-B4D4-4AF6-9AE5-6416DF69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839" y="0"/>
            <a:ext cx="10515600" cy="1325563"/>
          </a:xfrm>
        </p:spPr>
        <p:txBody>
          <a:bodyPr/>
          <a:lstStyle/>
          <a:p>
            <a:r>
              <a:rPr lang="en-US" altLang="zh-CN" dirty="0"/>
              <a:t>Many plans we have made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41169-3F89-4A3E-9879-259AF5CC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45280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C50B26-2ED3-4F68-AE39-629B5A82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01" y="1519916"/>
            <a:ext cx="5422895" cy="5338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75C413-6AAA-4497-BCE7-33565782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1246289"/>
            <a:ext cx="5670899" cy="5556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02DDEF-268F-4C03-AC35-83010F8C0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89" y="3209508"/>
            <a:ext cx="5323027" cy="51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688</Words>
  <Application>Microsoft Office PowerPoint</Application>
  <PresentationFormat>Widescreen</PresentationFormat>
  <Paragraphs>151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华文新魏</vt:lpstr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Presentation</vt:lpstr>
      <vt:lpstr>Let’s first enjoy the game!</vt:lpstr>
      <vt:lpstr>PowerPoint Presentation</vt:lpstr>
      <vt:lpstr>An overview of our project:</vt:lpstr>
      <vt:lpstr>MANY</vt:lpstr>
      <vt:lpstr>Many functions we have implemented</vt:lpstr>
      <vt:lpstr>Many functions we have implemented</vt:lpstr>
      <vt:lpstr>PowerPoint Presentation</vt:lpstr>
      <vt:lpstr>Many plans we have made</vt:lpstr>
      <vt:lpstr>Many things we have learnt</vt:lpstr>
      <vt:lpstr>FAST</vt:lpstr>
      <vt:lpstr>Finish the task on time according to the plan</vt:lpstr>
      <vt:lpstr>Overfulfilled our teacher's advice</vt:lpstr>
      <vt:lpstr>Overfulfilled our teacher's advice </vt:lpstr>
      <vt:lpstr>GREAT</vt:lpstr>
      <vt:lpstr>The class diagram generated based on the real code ---by midterm</vt:lpstr>
      <vt:lpstr>PowerPoint Presentation</vt:lpstr>
      <vt:lpstr>The design patterns we use</vt:lpstr>
      <vt:lpstr>PowerPoint Presentation</vt:lpstr>
      <vt:lpstr>Unique Majiang rule for SUSTech </vt:lpstr>
      <vt:lpstr>GREAT structure of our code</vt:lpstr>
      <vt:lpstr>PowerPoint Presentation</vt:lpstr>
      <vt:lpstr>NOT ECONOMIC </vt:lpstr>
      <vt:lpstr>Each team member’s responsibility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270</cp:revision>
  <dcterms:created xsi:type="dcterms:W3CDTF">2015-12-07T16:40:00Z</dcterms:created>
  <dcterms:modified xsi:type="dcterms:W3CDTF">2021-10-26T06:06:34Z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